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0631C9-D465-4059-9800-2CAB4D8556E8}" v="4" dt="2025-08-23T07:25:33.1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il Mishra" userId="2f56dab16a393824" providerId="LiveId" clId="{5D0631C9-D465-4059-9800-2CAB4D8556E8}"/>
    <pc:docChg chg="custSel addSld modSld">
      <pc:chgData name="Anil Mishra" userId="2f56dab16a393824" providerId="LiveId" clId="{5D0631C9-D465-4059-9800-2CAB4D8556E8}" dt="2025-08-23T07:25:55.829" v="283" actId="20577"/>
      <pc:docMkLst>
        <pc:docMk/>
      </pc:docMkLst>
      <pc:sldChg chg="modSp mod">
        <pc:chgData name="Anil Mishra" userId="2f56dab16a393824" providerId="LiveId" clId="{5D0631C9-D465-4059-9800-2CAB4D8556E8}" dt="2025-08-23T07:22:39.953" v="86" actId="27636"/>
        <pc:sldMkLst>
          <pc:docMk/>
          <pc:sldMk cId="0" sldId="256"/>
        </pc:sldMkLst>
        <pc:spChg chg="mod">
          <ac:chgData name="Anil Mishra" userId="2f56dab16a393824" providerId="LiveId" clId="{5D0631C9-D465-4059-9800-2CAB4D8556E8}" dt="2025-08-23T07:22:39.953" v="86" actId="27636"/>
          <ac:spMkLst>
            <pc:docMk/>
            <pc:sldMk cId="0" sldId="256"/>
            <ac:spMk id="2" creationId="{00000000-0000-0000-0000-000000000000}"/>
          </ac:spMkLst>
        </pc:spChg>
      </pc:sldChg>
      <pc:sldChg chg="modSp mod">
        <pc:chgData name="Anil Mishra" userId="2f56dab16a393824" providerId="LiveId" clId="{5D0631C9-D465-4059-9800-2CAB4D8556E8}" dt="2025-08-23T07:22:39.957" v="87" actId="27636"/>
        <pc:sldMkLst>
          <pc:docMk/>
          <pc:sldMk cId="0" sldId="260"/>
        </pc:sldMkLst>
        <pc:spChg chg="mod">
          <ac:chgData name="Anil Mishra" userId="2f56dab16a393824" providerId="LiveId" clId="{5D0631C9-D465-4059-9800-2CAB4D8556E8}" dt="2025-08-23T07:22:39.957" v="87" actId="27636"/>
          <ac:spMkLst>
            <pc:docMk/>
            <pc:sldMk cId="0" sldId="260"/>
            <ac:spMk id="2" creationId="{00000000-0000-0000-0000-000000000000}"/>
          </ac:spMkLst>
        </pc:spChg>
        <pc:spChg chg="mod">
          <ac:chgData name="Anil Mishra" userId="2f56dab16a393824" providerId="LiveId" clId="{5D0631C9-D465-4059-9800-2CAB4D8556E8}" dt="2025-08-23T07:20:41.403" v="0" actId="255"/>
          <ac:spMkLst>
            <pc:docMk/>
            <pc:sldMk cId="0" sldId="260"/>
            <ac:spMk id="3" creationId="{00000000-0000-0000-0000-000000000000}"/>
          </ac:spMkLst>
        </pc:spChg>
      </pc:sldChg>
      <pc:sldChg chg="modSp add mod">
        <pc:chgData name="Anil Mishra" userId="2f56dab16a393824" providerId="LiveId" clId="{5D0631C9-D465-4059-9800-2CAB4D8556E8}" dt="2025-08-23T07:25:55.829" v="283" actId="20577"/>
        <pc:sldMkLst>
          <pc:docMk/>
          <pc:sldMk cId="2881491197" sldId="265"/>
        </pc:sldMkLst>
        <pc:spChg chg="mod">
          <ac:chgData name="Anil Mishra" userId="2f56dab16a393824" providerId="LiveId" clId="{5D0631C9-D465-4059-9800-2CAB4D8556E8}" dt="2025-08-23T07:21:45.830" v="53" actId="20577"/>
          <ac:spMkLst>
            <pc:docMk/>
            <pc:sldMk cId="2881491197" sldId="265"/>
            <ac:spMk id="2" creationId="{95F4C503-6778-0A99-926D-80F7A420517A}"/>
          </ac:spMkLst>
        </pc:spChg>
        <pc:spChg chg="mod">
          <ac:chgData name="Anil Mishra" userId="2f56dab16a393824" providerId="LiveId" clId="{5D0631C9-D465-4059-9800-2CAB4D8556E8}" dt="2025-08-23T07:25:55.829" v="283" actId="20577"/>
          <ac:spMkLst>
            <pc:docMk/>
            <pc:sldMk cId="2881491197" sldId="265"/>
            <ac:spMk id="3" creationId="{B3F8B2E6-CA79-55FD-6A9E-CDCD84B36E7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ireET2014@gmail.com" TargetMode="External"/><Relationship Id="rId2" Type="http://schemas.openxmlformats.org/officeDocument/2006/relationships/hyperlink" Target="mailto:Info@fireengineeringtechnology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reengineeringtechnology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t>Paint Company – Fire Suppression System Requirements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Ensuring Safety in Paint Manufacturing &amp; Storage Facilities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61DFE7-CC16-FC77-D7D9-C18B741787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F4C503-6778-0A99-926D-80F7A4205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System design &amp; Offers</a:t>
            </a:r>
            <a:endParaRPr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B2E6-CA79-55FD-6A9E-CDCD84B36E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r>
              <a:rPr lang="en-IN" b="1" dirty="0"/>
              <a:t>ANIL MISHRA (9971365130) &amp; Rahul Singh (9990360705)</a:t>
            </a:r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r>
              <a:rPr lang="en-IN" b="1" dirty="0"/>
              <a:t>Mail us : </a:t>
            </a:r>
            <a:r>
              <a:rPr lang="en-IN" b="1" dirty="0">
                <a:hlinkClick r:id="rId2"/>
              </a:rPr>
              <a:t>Info@fireengineeringtechnology.com</a:t>
            </a:r>
            <a:r>
              <a:rPr lang="en-IN" b="1" dirty="0"/>
              <a:t>, </a:t>
            </a:r>
            <a:r>
              <a:rPr lang="en-IN" b="1" dirty="0">
                <a:hlinkClick r:id="rId3"/>
              </a:rPr>
              <a:t>FireET2014@gmail.com</a:t>
            </a:r>
            <a:endParaRPr lang="en-IN" b="1" dirty="0"/>
          </a:p>
          <a:p>
            <a:pPr marL="0" indent="0">
              <a:buNone/>
            </a:pPr>
            <a:endParaRPr lang="en-IN" b="1" dirty="0"/>
          </a:p>
          <a:p>
            <a:pPr marL="0" indent="0">
              <a:buNone/>
            </a:pPr>
            <a:r>
              <a:rPr lang="en-IN" b="1" dirty="0"/>
              <a:t>Web :   </a:t>
            </a:r>
            <a:r>
              <a:rPr lang="en-IN" b="1" dirty="0">
                <a:hlinkClick r:id="rId4"/>
              </a:rPr>
              <a:t>Https://www.fireengineeringtechnology.com</a:t>
            </a:r>
            <a:endParaRPr lang="en-IN" b="1" dirty="0"/>
          </a:p>
          <a:p>
            <a:pPr marL="0" indent="0">
              <a:buNone/>
            </a:pPr>
            <a:r>
              <a:rPr lang="en-IN" b="1" dirty="0"/>
              <a:t>   </a:t>
            </a:r>
          </a:p>
          <a:p>
            <a:pPr marL="0" indent="0">
              <a:buNone/>
            </a:pPr>
            <a:r>
              <a:rPr lang="en-IN" b="1" dirty="0"/>
              <a:t>  </a:t>
            </a:r>
            <a:r>
              <a:rPr lang="en-IN" sz="3800" b="1" dirty="0"/>
              <a:t>FIRE ENGINEERING TECHNOLOGY</a:t>
            </a:r>
            <a:endParaRPr lang="en-IN" sz="3800" dirty="0"/>
          </a:p>
          <a:p>
            <a:r>
              <a:rPr lang="en-IN" b="1" dirty="0"/>
              <a:t>(AN ISO 9001:2015 Certified Company)</a:t>
            </a:r>
          </a:p>
          <a:p>
            <a:pPr marL="0" indent="0">
              <a:buNone/>
            </a:pPr>
            <a:endParaRPr lang="en-IN" dirty="0"/>
          </a:p>
          <a:p>
            <a:r>
              <a:rPr lang="en-IN" sz="2800" b="1" dirty="0"/>
              <a:t>Regt. Address </a:t>
            </a:r>
            <a:r>
              <a:rPr lang="en-IN" sz="2800" dirty="0"/>
              <a:t>:H N  227 -228/9, Prashant Enclave, </a:t>
            </a:r>
            <a:r>
              <a:rPr lang="en-IN" sz="2800" dirty="0" err="1"/>
              <a:t>Baprola</a:t>
            </a:r>
            <a:r>
              <a:rPr lang="en-IN" sz="2800" dirty="0"/>
              <a:t>, Najafgarh, New Delhi-110043</a:t>
            </a:r>
          </a:p>
          <a:p>
            <a:pPr marL="0" indent="0">
              <a:buNone/>
            </a:pPr>
            <a:endParaRPr lang="en-IN" sz="2800" dirty="0"/>
          </a:p>
          <a:p>
            <a:r>
              <a:rPr lang="en-IN" sz="2800" b="1" dirty="0"/>
              <a:t>Correspondence Address </a:t>
            </a:r>
            <a:r>
              <a:rPr lang="en-IN" sz="2800" dirty="0"/>
              <a:t>: Plot No. 71, Sewak Park, Dwarka More Metro Station, Near Pillar No. 776, Uttam Nagar, New Delhi-110059, Delhi, India</a:t>
            </a:r>
          </a:p>
          <a:p>
            <a:pPr marL="0" indent="0">
              <a:buNone/>
            </a:pPr>
            <a:endParaRPr lang="en-IN" sz="2800" dirty="0"/>
          </a:p>
          <a:p>
            <a:r>
              <a:rPr lang="en-IN" sz="2800" b="1" dirty="0"/>
              <a:t>Manufacturing Unit 1:</a:t>
            </a:r>
            <a:r>
              <a:rPr lang="en-IN" sz="2800" dirty="0"/>
              <a:t> PLOT NO - 4 LAXMI VIHAR, PART-3 NAJAFGARHNEW DELHI - 110043</a:t>
            </a:r>
          </a:p>
          <a:p>
            <a:pPr marL="0" indent="0"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1491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Paint manufacturing &amp; storage involves highly flammable liquids &amp; vapors.</a:t>
            </a:r>
          </a:p>
          <a:p>
            <a:r>
              <a:t>• Fire risk: solvents, thinners, powder coating units, warehouses.</a:t>
            </a:r>
          </a:p>
          <a:p>
            <a:r>
              <a:t>• Objective: Protect people, property, and production with the right suppression system.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Fire Risks in Paint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Solvent vapors – low flash points, ignite easily.</a:t>
            </a:r>
          </a:p>
          <a:p>
            <a:r>
              <a:t>• Powder coating areas – dust explosion risk.</a:t>
            </a:r>
          </a:p>
          <a:p>
            <a:r>
              <a:t>• Mixing &amp; blending – ignition from static/electrical sparks.</a:t>
            </a:r>
          </a:p>
          <a:p>
            <a:r>
              <a:t>• Storage tanks &amp; drums – pool fire hazards.</a:t>
            </a:r>
          </a:p>
          <a:p>
            <a:r>
              <a:t>• Paint booths – overspray accumulation, duct fires.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Applicable Standards &amp;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NFPA 33 – Spray Application Using Flammable/Combustible Materials</a:t>
            </a:r>
          </a:p>
          <a:p>
            <a:r>
              <a:t>• NFPA 30 – Flammable &amp; Combustible Liquids</a:t>
            </a:r>
          </a:p>
          <a:p>
            <a:r>
              <a:t>• OSHA Guidelines for Paint Manufacturing</a:t>
            </a:r>
          </a:p>
          <a:p>
            <a:r>
              <a:t>• IS 2190 &amp; NBC (India) – Fire Protection Norms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Fire Suppression System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sz="2000" dirty="0"/>
              <a:t>A. Automatic Detection</a:t>
            </a:r>
          </a:p>
          <a:p>
            <a:r>
              <a:rPr sz="2000" dirty="0"/>
              <a:t> - Flame &amp; heat detectors in booths &amp; mixing areas</a:t>
            </a:r>
          </a:p>
          <a:p>
            <a:r>
              <a:rPr sz="2000" dirty="0"/>
              <a:t> - LHS cable in ducts</a:t>
            </a:r>
          </a:p>
          <a:p>
            <a:r>
              <a:rPr sz="2000" dirty="0"/>
              <a:t> - Gas/vapor detectors for storage</a:t>
            </a:r>
          </a:p>
          <a:p>
            <a:endParaRPr sz="2000" dirty="0"/>
          </a:p>
          <a:p>
            <a:r>
              <a:rPr sz="2000" dirty="0"/>
              <a:t>B. Fire Suppression Systems</a:t>
            </a:r>
          </a:p>
          <a:p>
            <a:r>
              <a:rPr sz="2000" dirty="0"/>
              <a:t> - Paint Booths – Wet/Dry Chemical Automatic Suppression</a:t>
            </a:r>
          </a:p>
          <a:p>
            <a:r>
              <a:rPr sz="2000" dirty="0"/>
              <a:t> - Mixing Rooms – Foam (AFFF)</a:t>
            </a:r>
          </a:p>
          <a:p>
            <a:r>
              <a:rPr sz="2000" dirty="0"/>
              <a:t> - Powder Coating – Dry Powder suppression</a:t>
            </a:r>
          </a:p>
          <a:p>
            <a:r>
              <a:rPr sz="2000" dirty="0"/>
              <a:t> - Solvent Storage – Foam pourers, sprinklers</a:t>
            </a:r>
          </a:p>
          <a:p>
            <a:r>
              <a:rPr sz="2000" dirty="0"/>
              <a:t> - Electrical Panels – Clean Agent systems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Recommended Suppression Agents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• Foam (AFFF/AR-AFFF) → liquid pool fires.</a:t>
            </a:r>
          </a:p>
          <a:p>
            <a:r>
              <a:rPr dirty="0"/>
              <a:t>• Dry Powder → paint dust, powder coating.</a:t>
            </a:r>
          </a:p>
          <a:p>
            <a:r>
              <a:rPr dirty="0"/>
              <a:t>• Clean Agent (FM-200 / Novec 1230) → electrical.</a:t>
            </a:r>
          </a:p>
          <a:p>
            <a:r>
              <a:rPr dirty="0"/>
              <a:t>• CO₂ Flooding → machinery &amp; enclosed spaces.</a:t>
            </a:r>
          </a:p>
          <a:p>
            <a:r>
              <a:rPr dirty="0"/>
              <a:t>• Water Mist Systems → solvent vapors + electrical.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Additional Safety Measures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Explosion-proof electrical fittings.</a:t>
            </a:r>
          </a:p>
          <a:p>
            <a:r>
              <a:t>• Automatic shutoff of pumps &amp; ventilation.</a:t>
            </a:r>
          </a:p>
          <a:p>
            <a:r>
              <a:t>• Portable Fire Extinguishers (Foam, CO₂, Powder).</a:t>
            </a:r>
          </a:p>
          <a:p>
            <a:r>
              <a:t>• Earthing &amp; static discharge control.</a:t>
            </a:r>
          </a:p>
          <a:p>
            <a:r>
              <a:t>• Emergency Evacuation &amp; Training.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Benefits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Protects life &amp; assets.</a:t>
            </a:r>
          </a:p>
          <a:p>
            <a:r>
              <a:t>• Minimizes downtime &amp; production loss.</a:t>
            </a:r>
          </a:p>
          <a:p>
            <a:r>
              <a:t>• Ensures compliance with NFPA, IS, factory safety acts.</a:t>
            </a:r>
          </a:p>
          <a:p>
            <a:r>
              <a:t>• Reduces insurance costs.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 multi-layered fire suppression approach combining Foam, Dry Powder, and Clean Agent systems is critical for paint manufacturing facilities.</a:t>
            </a:r>
          </a:p>
          <a:p>
            <a:endParaRPr/>
          </a:p>
          <a:p>
            <a:r>
              <a:t>Custom design based on hazard zones ensures maximum safety &amp; compliance.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520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Paint Company – Fire Suppression System Requirements</vt:lpstr>
      <vt:lpstr>Introduction</vt:lpstr>
      <vt:lpstr>Fire Risks in Paint Industry</vt:lpstr>
      <vt:lpstr>Applicable Standards &amp; Codes</vt:lpstr>
      <vt:lpstr>Fire Suppression System Requirements</vt:lpstr>
      <vt:lpstr>Recommended Suppression Agents</vt:lpstr>
      <vt:lpstr>Additional Safety Measures</vt:lpstr>
      <vt:lpstr>Benefits</vt:lpstr>
      <vt:lpstr>Conclusion</vt:lpstr>
      <vt:lpstr>For System design &amp; Offers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Anil Mishra</cp:lastModifiedBy>
  <cp:revision>1</cp:revision>
  <dcterms:created xsi:type="dcterms:W3CDTF">2013-01-27T09:14:16Z</dcterms:created>
  <dcterms:modified xsi:type="dcterms:W3CDTF">2025-08-23T07:26:03Z</dcterms:modified>
  <cp:category/>
</cp:coreProperties>
</file>